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AutoNum type="arabicPeriod"/>
            </a:pPr>
            <a:r>
              <a:rPr lang="en"/>
              <a:t>Objective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Today you will learn how to blend the sounds of letters together to make words. </a:t>
            </a:r>
            <a:endParaRPr/>
          </a:p>
          <a:p>
            <a:pPr indent="0" lvl="0" marL="0" rtl="0" algn="l">
              <a:spcBef>
                <a:spcPts val="0"/>
              </a:spcBef>
              <a:spcAft>
                <a:spcPts val="0"/>
              </a:spcAft>
              <a:buNone/>
            </a:pPr>
            <a:r>
              <a:t/>
            </a:r>
            <a:endParaRPr/>
          </a:p>
          <a:p>
            <a:pPr indent="-298450" lvl="0" marL="457200" rtl="0" algn="l">
              <a:spcBef>
                <a:spcPts val="0"/>
              </a:spcBef>
              <a:spcAft>
                <a:spcPts val="0"/>
              </a:spcAft>
              <a:buSzPts val="1100"/>
              <a:buAutoNum type="arabicPeriod"/>
            </a:pPr>
            <a:r>
              <a:rPr lang="en"/>
              <a:t>Explain activity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First we will review some letters and their sounds and then we will put those sounds together to make words using sound boxes.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g826af2be9c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826af2be9c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5. Model the activity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Using words that follow the CVC pattern.  Say the word </a:t>
            </a:r>
            <a:r>
              <a:rPr b="1" lang="en"/>
              <a:t>(hat)</a:t>
            </a:r>
            <a:r>
              <a:rPr lang="en"/>
              <a:t> and then say.</a:t>
            </a:r>
            <a:endParaRPr/>
          </a:p>
          <a:p>
            <a:pPr indent="0" lvl="0" marL="0" rtl="0" algn="l">
              <a:spcBef>
                <a:spcPts val="0"/>
              </a:spcBef>
              <a:spcAft>
                <a:spcPts val="0"/>
              </a:spcAft>
              <a:buNone/>
            </a:pPr>
            <a:r>
              <a:rPr b="1" lang="en"/>
              <a:t>I hear the /h/, /a/, and /t/ sounds in the word hat.</a:t>
            </a:r>
            <a:endParaRPr b="1"/>
          </a:p>
          <a:p>
            <a:pPr indent="0" lvl="0" marL="0" rtl="0" algn="l">
              <a:spcBef>
                <a:spcPts val="0"/>
              </a:spcBef>
              <a:spcAft>
                <a:spcPts val="0"/>
              </a:spcAft>
              <a:buNone/>
            </a:pPr>
            <a:r>
              <a:t/>
            </a:r>
            <a:endParaRPr b="1"/>
          </a:p>
          <a:p>
            <a:pPr indent="0" lvl="0" marL="0" rtl="0" algn="l">
              <a:spcBef>
                <a:spcPts val="0"/>
              </a:spcBef>
              <a:spcAft>
                <a:spcPts val="0"/>
              </a:spcAft>
              <a:buNone/>
            </a:pPr>
            <a:r>
              <a:rPr b="1" lang="en"/>
              <a:t>I hear the /h/ sound first so I will put that in the first sound box.  </a:t>
            </a:r>
            <a:r>
              <a:rPr b="1" lang="en">
                <a:highlight>
                  <a:srgbClr val="FFFF00"/>
                </a:highlight>
              </a:rPr>
              <a:t>Click</a:t>
            </a:r>
            <a:endParaRPr b="1">
              <a:highlight>
                <a:srgbClr val="FFFF00"/>
              </a:highlight>
            </a:endParaRPr>
          </a:p>
          <a:p>
            <a:pPr indent="0" lvl="0" marL="0" rtl="0" algn="l">
              <a:spcBef>
                <a:spcPts val="0"/>
              </a:spcBef>
              <a:spcAft>
                <a:spcPts val="0"/>
              </a:spcAft>
              <a:buNone/>
            </a:pPr>
            <a:r>
              <a:rPr b="1" lang="en"/>
              <a:t>I hear the /a/ sound next so I will put that sound in the second box. </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None/>
            </a:pPr>
            <a:r>
              <a:rPr b="1" lang="en"/>
              <a:t>I hear the /t/ sound next so I will put that sound in the third box.</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None/>
            </a:pPr>
            <a:r>
              <a:t/>
            </a:r>
            <a:endParaRPr/>
          </a:p>
          <a:p>
            <a:pPr indent="0" lvl="0" marL="0" rtl="0" algn="l">
              <a:spcBef>
                <a:spcPts val="0"/>
              </a:spcBef>
              <a:spcAft>
                <a:spcPts val="0"/>
              </a:spcAft>
              <a:buNone/>
            </a:pPr>
            <a:r>
              <a:rPr b="1" lang="en"/>
              <a:t>Then I am going to blend each sound and read the word “hat”. </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g827bf0e989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827bf0e989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6. Provide guided practice.</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Let’s do another word together.  Sat</a:t>
            </a:r>
            <a:endParaRPr b="1"/>
          </a:p>
          <a:p>
            <a:pPr indent="0" lvl="0" marL="0" rtl="0" algn="l">
              <a:spcBef>
                <a:spcPts val="0"/>
              </a:spcBef>
              <a:spcAft>
                <a:spcPts val="0"/>
              </a:spcAft>
              <a:buNone/>
            </a:pPr>
            <a:r>
              <a:t/>
            </a:r>
            <a:endParaRPr b="1"/>
          </a:p>
          <a:p>
            <a:pPr indent="0" lvl="0" marL="0" rtl="0" algn="l">
              <a:spcBef>
                <a:spcPts val="0"/>
              </a:spcBef>
              <a:spcAft>
                <a:spcPts val="0"/>
              </a:spcAft>
              <a:buClr>
                <a:schemeClr val="dk1"/>
              </a:buClr>
              <a:buSzPts val="1100"/>
              <a:buFont typeface="Arial"/>
              <a:buNone/>
            </a:pPr>
            <a:r>
              <a:rPr b="1" lang="en">
                <a:solidFill>
                  <a:schemeClr val="dk1"/>
                </a:solidFill>
              </a:rPr>
              <a:t>I hear the /s/ sound first so I will put that in the first sound box.  </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Clr>
                <a:schemeClr val="dk1"/>
              </a:buClr>
              <a:buSzPts val="1100"/>
              <a:buFont typeface="Arial"/>
              <a:buNone/>
            </a:pPr>
            <a:r>
              <a:rPr b="1" lang="en">
                <a:solidFill>
                  <a:schemeClr val="dk1"/>
                </a:solidFill>
              </a:rPr>
              <a:t>I hear the /a/ sound next so I will put that sound in the second box. </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Clr>
                <a:schemeClr val="dk1"/>
              </a:buClr>
              <a:buSzPts val="1100"/>
              <a:buFont typeface="Arial"/>
              <a:buNone/>
            </a:pPr>
            <a:r>
              <a:rPr b="1" lang="en">
                <a:solidFill>
                  <a:schemeClr val="dk1"/>
                </a:solidFill>
              </a:rPr>
              <a:t>I hear the /t/ sound next so I will put that sound in the third box.</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None/>
            </a:pPr>
            <a:r>
              <a:rPr b="1" lang="en">
                <a:solidFill>
                  <a:schemeClr val="dk1"/>
                </a:solidFill>
              </a:rPr>
              <a:t>Then I am going to blend each sound and read the word “sat”. </a:t>
            </a:r>
            <a:r>
              <a:rPr b="1" lang="en">
                <a:solidFill>
                  <a:schemeClr val="dk1"/>
                </a:solidFill>
                <a:highlight>
                  <a:srgbClr val="FFFF00"/>
                </a:highlight>
              </a:rPr>
              <a:t>Click</a:t>
            </a:r>
            <a:endParaRPr b="1">
              <a:solidFill>
                <a:schemeClr val="dk1"/>
              </a:solidFill>
              <a:highlight>
                <a:srgbClr val="FFFF00"/>
              </a:highlight>
            </a:endParaRPr>
          </a:p>
          <a:p>
            <a:pPr indent="0" lvl="0" marL="0" rtl="0" algn="l">
              <a:spcBef>
                <a:spcPts val="0"/>
              </a:spcBef>
              <a:spcAft>
                <a:spcPts val="0"/>
              </a:spcAft>
              <a:buNone/>
            </a:pPr>
            <a:r>
              <a:t/>
            </a:r>
            <a:endParaRPr b="1">
              <a:solidFill>
                <a:schemeClr val="dk1"/>
              </a:solidFill>
              <a:highlight>
                <a:srgbClr val="FFFF00"/>
              </a:highlight>
            </a:endParaRPr>
          </a:p>
          <a:p>
            <a:pPr indent="0" lvl="0" marL="0" rtl="0" algn="l">
              <a:spcBef>
                <a:spcPts val="0"/>
              </a:spcBef>
              <a:spcAft>
                <a:spcPts val="0"/>
              </a:spcAft>
              <a:buNone/>
            </a:pPr>
            <a:r>
              <a:rPr lang="en">
                <a:solidFill>
                  <a:schemeClr val="dk1"/>
                </a:solidFill>
                <a:highlight>
                  <a:srgbClr val="FFFF00"/>
                </a:highlight>
              </a:rPr>
              <a:t>Go backwards to “erase” letters.</a:t>
            </a:r>
            <a:r>
              <a:rPr b="1" lang="en">
                <a:solidFill>
                  <a:schemeClr val="dk1"/>
                </a:solidFill>
                <a:highlight>
                  <a:srgbClr val="FFFF00"/>
                </a:highlight>
              </a:rPr>
              <a:t>  </a:t>
            </a:r>
            <a:r>
              <a:rPr b="1" lang="en">
                <a:solidFill>
                  <a:schemeClr val="dk1"/>
                </a:solidFill>
              </a:rPr>
              <a:t>Now You try it now--sat</a:t>
            </a:r>
            <a:endParaRPr b="1">
              <a:solidFill>
                <a:schemeClr val="dk1"/>
              </a:solidFill>
            </a:endParaRPr>
          </a:p>
          <a:p>
            <a:pPr indent="0" lvl="0" marL="0" rtl="0" algn="l">
              <a:spcBef>
                <a:spcPts val="0"/>
              </a:spcBef>
              <a:spcAft>
                <a:spcPts val="0"/>
              </a:spcAft>
              <a:buNone/>
            </a:pPr>
            <a:r>
              <a:t/>
            </a:r>
            <a:endParaRPr b="1">
              <a:solidFill>
                <a:schemeClr val="dk1"/>
              </a:solidFill>
              <a:highlight>
                <a:srgbClr val="FFFF00"/>
              </a:highlight>
            </a:endParaRPr>
          </a:p>
          <a:p>
            <a:pPr indent="0" lvl="0" marL="0" rtl="0" algn="l">
              <a:spcBef>
                <a:spcPts val="0"/>
              </a:spcBef>
              <a:spcAft>
                <a:spcPts val="0"/>
              </a:spcAft>
              <a:buNone/>
            </a:pPr>
            <a:r>
              <a:rPr lang="en">
                <a:solidFill>
                  <a:schemeClr val="dk1"/>
                </a:solidFill>
              </a:rPr>
              <a:t>7. Give specific feedback</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If student responds correctly say, </a:t>
            </a:r>
            <a:r>
              <a:rPr b="1" lang="en">
                <a:solidFill>
                  <a:schemeClr val="dk1"/>
                </a:solidFill>
              </a:rPr>
              <a:t>Yes, I hear the /s/, /a/, and /t/ sounds in sat.</a:t>
            </a:r>
            <a:endParaRPr b="1">
              <a:solidFill>
                <a:schemeClr val="dk1"/>
              </a:solidFill>
            </a:endParaRPr>
          </a:p>
          <a:p>
            <a:pPr indent="0" lvl="0" marL="0" rtl="0" algn="l">
              <a:spcBef>
                <a:spcPts val="0"/>
              </a:spcBef>
              <a:spcAft>
                <a:spcPts val="0"/>
              </a:spcAft>
              <a:buNone/>
            </a:pPr>
            <a:r>
              <a:rPr lang="en">
                <a:solidFill>
                  <a:schemeClr val="dk1"/>
                </a:solidFill>
              </a:rPr>
              <a:t>If student responds incorrectly say,</a:t>
            </a:r>
            <a:r>
              <a:rPr b="1" lang="en">
                <a:solidFill>
                  <a:schemeClr val="dk1"/>
                </a:solidFill>
              </a:rPr>
              <a:t> No,  I hear the /s/, /a/, and /t/ sounds in sat.  What sounds you hear?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highlight>
                <a:srgbClr val="FFFF00"/>
              </a:highlight>
            </a:endParaRPr>
          </a:p>
          <a:p>
            <a:pPr indent="0" lvl="0" marL="0" rtl="0" algn="l">
              <a:spcBef>
                <a:spcPts val="0"/>
              </a:spcBef>
              <a:spcAft>
                <a:spcPts val="0"/>
              </a:spcAft>
              <a:buClr>
                <a:schemeClr val="dk1"/>
              </a:buClr>
              <a:buSzPts val="1100"/>
              <a:buFont typeface="Arial"/>
              <a:buNone/>
            </a:pPr>
            <a:r>
              <a:t/>
            </a:r>
            <a:endParaRPr b="1">
              <a:solidFill>
                <a:schemeClr val="dk1"/>
              </a:solidFill>
              <a:highlight>
                <a:srgbClr val="FFFF00"/>
              </a:highlight>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g7281be03d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7281be03d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8. Provide independent practice.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Provide students with additional words with those target sounds and having the students fill in the sound boxes.  You could have them hold up their papers or white boards to the web cam to check their work.  If not available, they could take a picture.</a:t>
            </a:r>
            <a:endParaRPr/>
          </a:p>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827bf0e989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827bf0e989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Generalized practice.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Practice reading these words aloud.  You can underline the vowel in each word.  And if you want you can take a picture of the slide to practice reading the words to your parents or your sibling or your dog.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827bf0e989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827bf0e989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Generalized practice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826af2be9c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826af2be9c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3. Check for understanding.</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This is the letter a and it makes the /a/ sound.  What sound does a make?  Student should respond chorally.</a:t>
            </a:r>
            <a:endParaRPr b="1"/>
          </a:p>
          <a:p>
            <a:pPr indent="0" lvl="0" marL="0" rtl="0" algn="l">
              <a:spcBef>
                <a:spcPts val="0"/>
              </a:spcBef>
              <a:spcAft>
                <a:spcPts val="0"/>
              </a:spcAft>
              <a:buNone/>
            </a:pPr>
            <a:r>
              <a:t/>
            </a:r>
            <a:endParaRPr/>
          </a:p>
          <a:p>
            <a:pPr indent="0" lvl="0" marL="0" rtl="0" algn="l">
              <a:spcBef>
                <a:spcPts val="0"/>
              </a:spcBef>
              <a:spcAft>
                <a:spcPts val="0"/>
              </a:spcAft>
              <a:buNone/>
            </a:pPr>
            <a:r>
              <a:rPr b="1" lang="en"/>
              <a:t>Yes--it says /a/</a:t>
            </a:r>
            <a:endParaRPr b="1"/>
          </a:p>
          <a:p>
            <a:pPr indent="0" lvl="0" marL="0" rtl="0" algn="l">
              <a:spcBef>
                <a:spcPts val="0"/>
              </a:spcBef>
              <a:spcAft>
                <a:spcPts val="0"/>
              </a:spcAft>
              <a:buNone/>
            </a:pPr>
            <a:r>
              <a:rPr b="1" lang="en"/>
              <a:t>No, a says /a/</a:t>
            </a:r>
            <a:endParaRPr b="1"/>
          </a:p>
          <a:p>
            <a:pPr indent="0" lvl="0" marL="0" rtl="0" algn="l">
              <a:spcBef>
                <a:spcPts val="0"/>
              </a:spcBef>
              <a:spcAft>
                <a:spcPts val="0"/>
              </a:spcAft>
              <a:buNone/>
            </a:pPr>
            <a:r>
              <a:t/>
            </a:r>
            <a:endParaRPr/>
          </a:p>
          <a:p>
            <a:pPr indent="0" lvl="0" marL="0" rtl="0" algn="l">
              <a:spcBef>
                <a:spcPts val="0"/>
              </a:spcBef>
              <a:spcAft>
                <a:spcPts val="0"/>
              </a:spcAft>
              <a:buNone/>
            </a:pPr>
            <a:r>
              <a:rPr lang="en"/>
              <a:t>If students need review, then go through each letter saying the name and then the sound.  Have students repeat.  If students know the sounds, show the sequence of letters prompting them to say the name and the sound of the letter on the slide.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826af2be9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826af2be9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C -/c/  Student respond chorally</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Google Shape;68;g826af2be9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826af2be9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D - /d/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g827bf0e98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827bf0e98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h--/h/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827bf0e989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827bf0e989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m</a:t>
            </a:r>
            <a:r>
              <a:rPr lang="en">
                <a:solidFill>
                  <a:schemeClr val="dk1"/>
                </a:solidFill>
              </a:rPr>
              <a:t> -/m/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827bf0e989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27bf0e989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n--/n/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827bf0e989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827bf0e989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t--/t/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827bf0e989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827bf0e989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x--/x/ </a:t>
            </a:r>
            <a:r>
              <a:rPr lang="en">
                <a:solidFill>
                  <a:schemeClr val="dk1"/>
                </a:solidFill>
              </a:rPr>
              <a:t>Student respond chorally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2962650"/>
            <a:ext cx="8520600" cy="1264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Phonics 3</a:t>
            </a:r>
            <a:endParaRPr/>
          </a:p>
        </p:txBody>
      </p:sp>
      <p:sp>
        <p:nvSpPr>
          <p:cNvPr id="55" name="Google Shape;55;p13"/>
          <p:cNvSpPr txBox="1"/>
          <p:nvPr>
            <p:ph idx="1" type="subTitle"/>
          </p:nvPr>
        </p:nvSpPr>
        <p:spPr>
          <a:xfrm>
            <a:off x="311700" y="4227150"/>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Sample Distance Learning Lesson</a:t>
            </a:r>
            <a:endParaRPr/>
          </a:p>
        </p:txBody>
      </p:sp>
      <p:pic>
        <p:nvPicPr>
          <p:cNvPr id="56" name="Google Shape;56;p13"/>
          <p:cNvPicPr preferRelativeResize="0"/>
          <p:nvPr/>
        </p:nvPicPr>
        <p:blipFill>
          <a:blip r:embed="rId3">
            <a:alphaModFix/>
          </a:blip>
          <a:stretch>
            <a:fillRect/>
          </a:stretch>
        </p:blipFill>
        <p:spPr>
          <a:xfrm>
            <a:off x="2315834" y="0"/>
            <a:ext cx="4512325" cy="2893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22"/>
          <p:cNvSpPr/>
          <p:nvPr/>
        </p:nvSpPr>
        <p:spPr>
          <a:xfrm>
            <a:off x="906000" y="1434250"/>
            <a:ext cx="7332000" cy="254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2" name="Google Shape;102;p22"/>
          <p:cNvCxnSpPr/>
          <p:nvPr/>
        </p:nvCxnSpPr>
        <p:spPr>
          <a:xfrm flipH="1">
            <a:off x="3294725" y="1459000"/>
            <a:ext cx="12300" cy="2497500"/>
          </a:xfrm>
          <a:prstGeom prst="straightConnector1">
            <a:avLst/>
          </a:prstGeom>
          <a:noFill/>
          <a:ln cap="flat" cmpd="sng" w="9525">
            <a:solidFill>
              <a:schemeClr val="dk2"/>
            </a:solidFill>
            <a:prstDash val="solid"/>
            <a:round/>
            <a:headEnd len="med" w="med" type="none"/>
            <a:tailEnd len="med" w="med" type="none"/>
          </a:ln>
        </p:spPr>
      </p:cxnSp>
      <p:cxnSp>
        <p:nvCxnSpPr>
          <p:cNvPr id="103" name="Google Shape;103;p22"/>
          <p:cNvCxnSpPr/>
          <p:nvPr/>
        </p:nvCxnSpPr>
        <p:spPr>
          <a:xfrm flipH="1">
            <a:off x="5883500" y="1459000"/>
            <a:ext cx="12300" cy="2497500"/>
          </a:xfrm>
          <a:prstGeom prst="straightConnector1">
            <a:avLst/>
          </a:prstGeom>
          <a:noFill/>
          <a:ln cap="flat" cmpd="sng" w="9525">
            <a:solidFill>
              <a:schemeClr val="dk2"/>
            </a:solidFill>
            <a:prstDash val="solid"/>
            <a:round/>
            <a:headEnd len="med" w="med" type="none"/>
            <a:tailEnd len="med" w="med" type="none"/>
          </a:ln>
        </p:spPr>
      </p:cxnSp>
      <p:sp>
        <p:nvSpPr>
          <p:cNvPr id="104" name="Google Shape;104;p22"/>
          <p:cNvSpPr txBox="1"/>
          <p:nvPr/>
        </p:nvSpPr>
        <p:spPr>
          <a:xfrm>
            <a:off x="1496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h</a:t>
            </a:r>
            <a:endParaRPr sz="6000"/>
          </a:p>
        </p:txBody>
      </p:sp>
      <p:sp>
        <p:nvSpPr>
          <p:cNvPr id="105" name="Google Shape;105;p22"/>
          <p:cNvSpPr txBox="1"/>
          <p:nvPr/>
        </p:nvSpPr>
        <p:spPr>
          <a:xfrm>
            <a:off x="4163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a</a:t>
            </a:r>
            <a:endParaRPr sz="6000"/>
          </a:p>
        </p:txBody>
      </p:sp>
      <p:sp>
        <p:nvSpPr>
          <p:cNvPr id="106" name="Google Shape;106;p22"/>
          <p:cNvSpPr txBox="1"/>
          <p:nvPr/>
        </p:nvSpPr>
        <p:spPr>
          <a:xfrm>
            <a:off x="6449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t</a:t>
            </a:r>
            <a:endParaRPr sz="6000"/>
          </a:p>
        </p:txBody>
      </p:sp>
      <p:cxnSp>
        <p:nvCxnSpPr>
          <p:cNvPr id="107" name="Google Shape;107;p22"/>
          <p:cNvCxnSpPr/>
          <p:nvPr/>
        </p:nvCxnSpPr>
        <p:spPr>
          <a:xfrm flipH="1" rot="10800000">
            <a:off x="861475" y="4364600"/>
            <a:ext cx="7307100" cy="12300"/>
          </a:xfrm>
          <a:prstGeom prst="straightConnector1">
            <a:avLst/>
          </a:prstGeom>
          <a:noFill/>
          <a:ln cap="flat" cmpd="sng" w="19050">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23"/>
          <p:cNvSpPr/>
          <p:nvPr/>
        </p:nvSpPr>
        <p:spPr>
          <a:xfrm>
            <a:off x="906000" y="1434250"/>
            <a:ext cx="7332000" cy="254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3" name="Google Shape;113;p23"/>
          <p:cNvCxnSpPr/>
          <p:nvPr/>
        </p:nvCxnSpPr>
        <p:spPr>
          <a:xfrm flipH="1">
            <a:off x="3294725" y="1459000"/>
            <a:ext cx="12300" cy="2497500"/>
          </a:xfrm>
          <a:prstGeom prst="straightConnector1">
            <a:avLst/>
          </a:prstGeom>
          <a:noFill/>
          <a:ln cap="flat" cmpd="sng" w="9525">
            <a:solidFill>
              <a:schemeClr val="dk2"/>
            </a:solidFill>
            <a:prstDash val="solid"/>
            <a:round/>
            <a:headEnd len="med" w="med" type="none"/>
            <a:tailEnd len="med" w="med" type="none"/>
          </a:ln>
        </p:spPr>
      </p:cxnSp>
      <p:cxnSp>
        <p:nvCxnSpPr>
          <p:cNvPr id="114" name="Google Shape;114;p23"/>
          <p:cNvCxnSpPr/>
          <p:nvPr/>
        </p:nvCxnSpPr>
        <p:spPr>
          <a:xfrm flipH="1">
            <a:off x="5883500" y="1459000"/>
            <a:ext cx="12300" cy="2497500"/>
          </a:xfrm>
          <a:prstGeom prst="straightConnector1">
            <a:avLst/>
          </a:prstGeom>
          <a:noFill/>
          <a:ln cap="flat" cmpd="sng" w="9525">
            <a:solidFill>
              <a:schemeClr val="dk2"/>
            </a:solidFill>
            <a:prstDash val="solid"/>
            <a:round/>
            <a:headEnd len="med" w="med" type="none"/>
            <a:tailEnd len="med" w="med" type="none"/>
          </a:ln>
        </p:spPr>
      </p:cxnSp>
      <p:sp>
        <p:nvSpPr>
          <p:cNvPr id="115" name="Google Shape;115;p23"/>
          <p:cNvSpPr txBox="1"/>
          <p:nvPr/>
        </p:nvSpPr>
        <p:spPr>
          <a:xfrm>
            <a:off x="1496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s</a:t>
            </a:r>
            <a:endParaRPr sz="6000"/>
          </a:p>
        </p:txBody>
      </p:sp>
      <p:sp>
        <p:nvSpPr>
          <p:cNvPr id="116" name="Google Shape;116;p23"/>
          <p:cNvSpPr txBox="1"/>
          <p:nvPr/>
        </p:nvSpPr>
        <p:spPr>
          <a:xfrm>
            <a:off x="4163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a</a:t>
            </a:r>
            <a:endParaRPr sz="6000"/>
          </a:p>
        </p:txBody>
      </p:sp>
      <p:sp>
        <p:nvSpPr>
          <p:cNvPr id="117" name="Google Shape;117;p23"/>
          <p:cNvSpPr txBox="1"/>
          <p:nvPr/>
        </p:nvSpPr>
        <p:spPr>
          <a:xfrm>
            <a:off x="6449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t>t</a:t>
            </a:r>
            <a:endParaRPr sz="6000"/>
          </a:p>
        </p:txBody>
      </p:sp>
      <p:cxnSp>
        <p:nvCxnSpPr>
          <p:cNvPr id="118" name="Google Shape;118;p23"/>
          <p:cNvCxnSpPr/>
          <p:nvPr/>
        </p:nvCxnSpPr>
        <p:spPr>
          <a:xfrm flipH="1" rot="10800000">
            <a:off x="861475" y="4364600"/>
            <a:ext cx="7307100" cy="12300"/>
          </a:xfrm>
          <a:prstGeom prst="straightConnector1">
            <a:avLst/>
          </a:prstGeom>
          <a:noFill/>
          <a:ln cap="flat" cmpd="sng" w="19050">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4"/>
          <p:cNvSpPr/>
          <p:nvPr/>
        </p:nvSpPr>
        <p:spPr>
          <a:xfrm>
            <a:off x="906000" y="1434250"/>
            <a:ext cx="7332000" cy="254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endParaRPr/>
          </a:p>
        </p:txBody>
      </p:sp>
      <p:cxnSp>
        <p:nvCxnSpPr>
          <p:cNvPr id="124" name="Google Shape;124;p24"/>
          <p:cNvCxnSpPr/>
          <p:nvPr/>
        </p:nvCxnSpPr>
        <p:spPr>
          <a:xfrm flipH="1">
            <a:off x="3294725" y="1459000"/>
            <a:ext cx="12300" cy="2497500"/>
          </a:xfrm>
          <a:prstGeom prst="straightConnector1">
            <a:avLst/>
          </a:prstGeom>
          <a:noFill/>
          <a:ln cap="flat" cmpd="sng" w="9525">
            <a:solidFill>
              <a:schemeClr val="dk2"/>
            </a:solidFill>
            <a:prstDash val="solid"/>
            <a:round/>
            <a:headEnd len="med" w="med" type="none"/>
            <a:tailEnd len="med" w="med" type="none"/>
          </a:ln>
        </p:spPr>
      </p:cxnSp>
      <p:cxnSp>
        <p:nvCxnSpPr>
          <p:cNvPr id="125" name="Google Shape;125;p24"/>
          <p:cNvCxnSpPr/>
          <p:nvPr/>
        </p:nvCxnSpPr>
        <p:spPr>
          <a:xfrm flipH="1">
            <a:off x="5883500" y="1459000"/>
            <a:ext cx="12300" cy="2497500"/>
          </a:xfrm>
          <a:prstGeom prst="straightConnector1">
            <a:avLst/>
          </a:prstGeom>
          <a:noFill/>
          <a:ln cap="flat" cmpd="sng" w="9525">
            <a:solidFill>
              <a:schemeClr val="dk2"/>
            </a:solidFill>
            <a:prstDash val="solid"/>
            <a:round/>
            <a:headEnd len="med" w="med" type="none"/>
            <a:tailEnd len="med" w="med" type="none"/>
          </a:ln>
        </p:spPr>
      </p:cxnSp>
      <p:sp>
        <p:nvSpPr>
          <p:cNvPr id="126" name="Google Shape;126;p24"/>
          <p:cNvSpPr txBox="1"/>
          <p:nvPr/>
        </p:nvSpPr>
        <p:spPr>
          <a:xfrm>
            <a:off x="4163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6000"/>
          </a:p>
        </p:txBody>
      </p:sp>
      <p:sp>
        <p:nvSpPr>
          <p:cNvPr id="127" name="Google Shape;127;p24"/>
          <p:cNvSpPr txBox="1"/>
          <p:nvPr/>
        </p:nvSpPr>
        <p:spPr>
          <a:xfrm>
            <a:off x="6449075" y="2151375"/>
            <a:ext cx="1285800" cy="126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6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5"/>
          <p:cNvSpPr txBox="1"/>
          <p:nvPr>
            <p:ph idx="1" type="body"/>
          </p:nvPr>
        </p:nvSpPr>
        <p:spPr>
          <a:xfrm>
            <a:off x="319150" y="724425"/>
            <a:ext cx="8520600" cy="4186500"/>
          </a:xfrm>
          <a:prstGeom prst="rect">
            <a:avLst/>
          </a:prstGeom>
        </p:spPr>
        <p:txBody>
          <a:bodyPr anchorCtr="0" anchor="t" bIns="91425" lIns="91425" spcFirstLastPara="1" rIns="91425" wrap="square" tIns="91425">
            <a:noAutofit/>
          </a:bodyPr>
          <a:lstStyle/>
          <a:p>
            <a:pPr indent="457200" lvl="0" marL="1371600" rtl="0" algn="l">
              <a:spcBef>
                <a:spcPts val="1200"/>
              </a:spcBef>
              <a:spcAft>
                <a:spcPts val="0"/>
              </a:spcAft>
              <a:buNone/>
            </a:pPr>
            <a:r>
              <a:rPr lang="en" sz="3600">
                <a:solidFill>
                  <a:srgbClr val="000000"/>
                </a:solidFill>
              </a:rPr>
              <a:t>had			fad			mad		</a:t>
            </a:r>
            <a:endParaRPr sz="3600">
              <a:solidFill>
                <a:srgbClr val="000000"/>
              </a:solidFill>
            </a:endParaRPr>
          </a:p>
          <a:p>
            <a:pPr indent="457200" lvl="0" marL="1371600" rtl="0" algn="l">
              <a:spcBef>
                <a:spcPts val="1200"/>
              </a:spcBef>
              <a:spcAft>
                <a:spcPts val="0"/>
              </a:spcAft>
              <a:buNone/>
            </a:pPr>
            <a:r>
              <a:rPr lang="en" sz="3600">
                <a:solidFill>
                  <a:srgbClr val="000000"/>
                </a:solidFill>
              </a:rPr>
              <a:t>man			can			fan		</a:t>
            </a:r>
            <a:endParaRPr sz="3600">
              <a:solidFill>
                <a:srgbClr val="000000"/>
              </a:solidFill>
            </a:endParaRPr>
          </a:p>
          <a:p>
            <a:pPr indent="0" lvl="0" marL="1828800" rtl="0" algn="l">
              <a:spcBef>
                <a:spcPts val="1200"/>
              </a:spcBef>
              <a:spcAft>
                <a:spcPts val="0"/>
              </a:spcAft>
              <a:buNone/>
            </a:pPr>
            <a:r>
              <a:rPr lang="en" sz="3600">
                <a:solidFill>
                  <a:srgbClr val="000000"/>
                </a:solidFill>
              </a:rPr>
              <a:t>fax			max			fax		</a:t>
            </a:r>
            <a:endParaRPr sz="3600">
              <a:solidFill>
                <a:srgbClr val="000000"/>
              </a:solidFill>
            </a:endParaRPr>
          </a:p>
          <a:p>
            <a:pPr indent="0" lvl="0" marL="1828800" rtl="0" algn="l">
              <a:spcBef>
                <a:spcPts val="1200"/>
              </a:spcBef>
              <a:spcAft>
                <a:spcPts val="0"/>
              </a:spcAft>
              <a:buNone/>
            </a:pPr>
            <a:r>
              <a:rPr lang="en" sz="3600">
                <a:solidFill>
                  <a:srgbClr val="000000"/>
                </a:solidFill>
              </a:rPr>
              <a:t>mad			mat			cat</a:t>
            </a:r>
            <a:endParaRPr sz="3600">
              <a:solidFill>
                <a:srgbClr val="000000"/>
              </a:solidFill>
            </a:endParaRPr>
          </a:p>
          <a:p>
            <a:pPr indent="0" lvl="0" marL="0" rtl="0" algn="l">
              <a:spcBef>
                <a:spcPts val="1200"/>
              </a:spcBef>
              <a:spcAft>
                <a:spcPts val="0"/>
              </a:spcAft>
              <a:buNone/>
            </a:pPr>
            <a:r>
              <a:rPr lang="en" sz="2000">
                <a:solidFill>
                  <a:srgbClr val="000000"/>
                </a:solidFill>
              </a:rPr>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26"/>
          <p:cNvSpPr txBox="1"/>
          <p:nvPr>
            <p:ph idx="1" type="body"/>
          </p:nvPr>
        </p:nvSpPr>
        <p:spPr>
          <a:xfrm>
            <a:off x="311700" y="111500"/>
            <a:ext cx="8520600" cy="51435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lang="en" sz="3000">
                <a:solidFill>
                  <a:schemeClr val="dk1"/>
                </a:solidFill>
              </a:rPr>
              <a:t>This is Bam.</a:t>
            </a:r>
            <a:endParaRPr sz="3000">
              <a:solidFill>
                <a:schemeClr val="dk1"/>
              </a:solidFill>
            </a:endParaRPr>
          </a:p>
          <a:p>
            <a:pPr indent="0" lvl="0" marL="0" rtl="0" algn="l">
              <a:spcBef>
                <a:spcPts val="1200"/>
              </a:spcBef>
              <a:spcAft>
                <a:spcPts val="0"/>
              </a:spcAft>
              <a:buClr>
                <a:schemeClr val="dk1"/>
              </a:buClr>
              <a:buSzPts val="1100"/>
              <a:buFont typeface="Arial"/>
              <a:buNone/>
            </a:pPr>
            <a:r>
              <a:rPr lang="en" sz="3000">
                <a:solidFill>
                  <a:schemeClr val="dk1"/>
                </a:solidFill>
              </a:rPr>
              <a:t>Bam likes jam and Bam likes ham.</a:t>
            </a:r>
            <a:endParaRPr sz="3000">
              <a:solidFill>
                <a:schemeClr val="dk1"/>
              </a:solidFill>
            </a:endParaRPr>
          </a:p>
          <a:p>
            <a:pPr indent="0" lvl="0" marL="0" rtl="0" algn="l">
              <a:spcBef>
                <a:spcPts val="1200"/>
              </a:spcBef>
              <a:spcAft>
                <a:spcPts val="0"/>
              </a:spcAft>
              <a:buClr>
                <a:schemeClr val="dk1"/>
              </a:buClr>
              <a:buSzPts val="1100"/>
              <a:buFont typeface="Arial"/>
              <a:buNone/>
            </a:pPr>
            <a:r>
              <a:rPr lang="en" sz="3000">
                <a:solidFill>
                  <a:schemeClr val="dk1"/>
                </a:solidFill>
              </a:rPr>
              <a:t>Bam likes jam upon her ham.</a:t>
            </a:r>
            <a:endParaRPr sz="3000">
              <a:solidFill>
                <a:schemeClr val="dk1"/>
              </a:solidFill>
            </a:endParaRPr>
          </a:p>
          <a:p>
            <a:pPr indent="0" lvl="0" marL="0" rtl="0" algn="l">
              <a:spcBef>
                <a:spcPts val="1200"/>
              </a:spcBef>
              <a:spcAft>
                <a:spcPts val="0"/>
              </a:spcAft>
              <a:buClr>
                <a:schemeClr val="dk1"/>
              </a:buClr>
              <a:buSzPts val="1100"/>
              <a:buFont typeface="Arial"/>
              <a:buNone/>
            </a:pPr>
            <a:r>
              <a:rPr lang="en" sz="3000">
                <a:solidFill>
                  <a:schemeClr val="dk1"/>
                </a:solidFill>
              </a:rPr>
              <a:t>Bam likes to nap.</a:t>
            </a:r>
            <a:endParaRPr sz="3000">
              <a:solidFill>
                <a:schemeClr val="dk1"/>
              </a:solidFill>
            </a:endParaRPr>
          </a:p>
          <a:p>
            <a:pPr indent="0" lvl="0" marL="0" rtl="0" algn="l">
              <a:spcBef>
                <a:spcPts val="1200"/>
              </a:spcBef>
              <a:spcAft>
                <a:spcPts val="0"/>
              </a:spcAft>
              <a:buClr>
                <a:schemeClr val="dk1"/>
              </a:buClr>
              <a:buSzPts val="1100"/>
              <a:buFont typeface="Arial"/>
              <a:buNone/>
            </a:pPr>
            <a:r>
              <a:rPr lang="en" sz="3000">
                <a:solidFill>
                  <a:schemeClr val="dk1"/>
                </a:solidFill>
              </a:rPr>
              <a:t>Bam likes her cat.</a:t>
            </a:r>
            <a:endParaRPr sz="3000">
              <a:solidFill>
                <a:schemeClr val="dk1"/>
              </a:solidFill>
            </a:endParaRPr>
          </a:p>
          <a:p>
            <a:pPr indent="0" lvl="0" marL="0" rtl="0" algn="l">
              <a:spcBef>
                <a:spcPts val="1200"/>
              </a:spcBef>
              <a:spcAft>
                <a:spcPts val="0"/>
              </a:spcAft>
              <a:buClr>
                <a:schemeClr val="dk1"/>
              </a:buClr>
              <a:buSzPts val="1100"/>
              <a:buFont typeface="Arial"/>
              <a:buNone/>
            </a:pPr>
            <a:r>
              <a:rPr lang="en" sz="3000">
                <a:solidFill>
                  <a:schemeClr val="dk1"/>
                </a:solidFill>
              </a:rPr>
              <a:t>Bam likes to nap with her cat on her lap. (zzzzzz)</a:t>
            </a:r>
            <a:endParaRPr sz="3000">
              <a:solidFill>
                <a:schemeClr val="dk1"/>
              </a:solidFill>
            </a:endParaRPr>
          </a:p>
          <a:p>
            <a:pPr indent="0" lvl="0" marL="0" rtl="0" algn="l">
              <a:spcBef>
                <a:spcPts val="12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a</a:t>
            </a:r>
            <a:endParaRPr sz="200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c</a:t>
            </a:r>
            <a:endParaRPr sz="200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0" name="Shape 70"/>
        <p:cNvGrpSpPr/>
        <p:nvPr/>
      </p:nvGrpSpPr>
      <p:grpSpPr>
        <a:xfrm>
          <a:off x="0" y="0"/>
          <a:ext cx="0" cy="0"/>
          <a:chOff x="0" y="0"/>
          <a:chExt cx="0" cy="0"/>
        </a:xfrm>
      </p:grpSpPr>
      <p:sp>
        <p:nvSpPr>
          <p:cNvPr id="71" name="Google Shape;71;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d</a:t>
            </a:r>
            <a:endParaRPr sz="200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h</a:t>
            </a:r>
            <a:endParaRPr sz="200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m</a:t>
            </a:r>
            <a:endParaRPr sz="200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n</a:t>
            </a:r>
            <a:endParaRPr sz="200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t</a:t>
            </a:r>
            <a:endParaRPr sz="200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0000">
                <a:solidFill>
                  <a:srgbClr val="000000"/>
                </a:solidFill>
              </a:rPr>
              <a:t>x</a:t>
            </a:r>
            <a:endParaRPr sz="20000">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